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9" r:id="rId5"/>
    <p:sldId id="291" r:id="rId6"/>
    <p:sldId id="316" r:id="rId7"/>
    <p:sldId id="295" r:id="rId8"/>
    <p:sldId id="309" r:id="rId9"/>
    <p:sldId id="314" r:id="rId10"/>
    <p:sldId id="311" r:id="rId11"/>
    <p:sldId id="313" r:id="rId12"/>
    <p:sldId id="302" r:id="rId13"/>
    <p:sldId id="305" r:id="rId14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6" clrIdx="0">
    <p:extLst>
      <p:ext uri="{19B8F6BF-5375-455C-9EA6-DF929625EA0E}">
        <p15:presenceInfo xmlns:p15="http://schemas.microsoft.com/office/powerpoint/2012/main" xmlns="" userId="Home" providerId="None"/>
      </p:ext>
    </p:extLst>
  </p:cmAuthor>
  <p:cmAuthor id="2" name="Hostetter, Seth" initials="HS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0" autoAdjust="0"/>
    <p:restoredTop sz="80256" autoAdjust="0"/>
  </p:normalViewPr>
  <p:slideViewPr>
    <p:cSldViewPr snapToGrid="0" snapToObjects="1">
      <p:cViewPr varScale="1">
        <p:scale>
          <a:sx n="78" d="100"/>
          <a:sy n="78" d="100"/>
        </p:scale>
        <p:origin x="-114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616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43BD4AD-DA96-C047-A04C-4DBEADBB5823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D4CCC07-B836-4E42-B841-A3570F7270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9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B687F6D-7A91-8C44-AC15-472C7786CA8B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2BDA32E-08F6-8046-961B-BC80F64B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06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A32E-08F6-8046-961B-BC80F64B7F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5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A32E-08F6-8046-961B-BC80F64B7F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3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A32E-08F6-8046-961B-BC80F64B7F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5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A32E-08F6-8046-961B-BC80F64B7F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3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A32E-08F6-8046-961B-BC80F64B7F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A32E-08F6-8046-961B-BC80F64B7F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3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A32E-08F6-8046-961B-BC80F64B7F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8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A32E-08F6-8046-961B-BC80F64B7F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95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A32E-08F6-8046-961B-BC80F64B7F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8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A32E-08F6-8046-961B-BC80F64B7F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7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328928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6786"/>
            <a:ext cx="7772400" cy="651744"/>
          </a:xfrm>
        </p:spPr>
        <p:txBody>
          <a:bodyPr>
            <a:normAutofit/>
          </a:bodyPr>
          <a:lstStyle>
            <a:lvl1pPr algn="ctr">
              <a:defRPr sz="3200" b="1" cap="all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9551"/>
            <a:ext cx="6400800" cy="36964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84C7628-C826-734A-9399-C59A657BA6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144170" y="3938469"/>
            <a:ext cx="2855660" cy="305875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DOT Logo_green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058" y="4513893"/>
            <a:ext cx="809885" cy="4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8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692" y="481687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C7628-C826-734A-9399-C59A657BA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948925"/>
            <a:ext cx="3590925" cy="26739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3231"/>
            <a:ext cx="8229600" cy="549853"/>
          </a:xfrm>
        </p:spPr>
        <p:txBody>
          <a:bodyPr>
            <a:normAutofit/>
          </a:bodyPr>
          <a:lstStyle>
            <a:lvl1pPr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741"/>
            <a:ext cx="8229600" cy="3155881"/>
          </a:xfr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buFont typeface="Arial"/>
              <a:buChar char="•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8570" y="904452"/>
            <a:ext cx="730631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692" y="481687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C7628-C826-734A-9399-C59A657BA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4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4767263"/>
          </a:xfrm>
          <a:prstGeom prst="rect">
            <a:avLst/>
          </a:prstGeom>
          <a:solidFill>
            <a:srgbClr val="41E06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92377" y="1879858"/>
            <a:ext cx="2173342" cy="2887404"/>
          </a:xfrm>
        </p:spPr>
        <p:txBody>
          <a:bodyPr anchor="t">
            <a:noAutofit/>
          </a:bodyPr>
          <a:lstStyle>
            <a:lvl1pPr marL="0" indent="0" algn="r">
              <a:buNone/>
              <a:defRPr sz="20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902" y="2222566"/>
            <a:ext cx="4752444" cy="6053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35059" y="2158019"/>
            <a:ext cx="271373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692" y="481687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C7628-C826-734A-9399-C59A657BA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4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9144000" cy="4767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92377" y="1879858"/>
            <a:ext cx="2173342" cy="2887404"/>
          </a:xfrm>
        </p:spPr>
        <p:txBody>
          <a:bodyPr anchor="t">
            <a:noAutofit/>
          </a:bodyPr>
          <a:lstStyle>
            <a:lvl1pPr marL="0" indent="0" algn="r">
              <a:buNone/>
              <a:defRPr sz="20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902" y="2222566"/>
            <a:ext cx="4752444" cy="6053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5059" y="2158019"/>
            <a:ext cx="271373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692" y="481687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C7628-C826-734A-9399-C59A657BA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6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692" y="481687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C7628-C826-734A-9399-C59A657BA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0692" y="481687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C7628-C826-734A-9399-C59A657BA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8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692" y="481687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C7628-C826-734A-9399-C59A657BA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9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692" y="481687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C7628-C826-734A-9399-C59A657BA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7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/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948925"/>
            <a:ext cx="3117850" cy="26739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5257"/>
            <a:ext cx="3117850" cy="678296"/>
          </a:xfrm>
        </p:spPr>
        <p:txBody>
          <a:bodyPr anchor="b">
            <a:normAutofit/>
          </a:bodyPr>
          <a:lstStyle>
            <a:lvl1pPr>
              <a:defRPr sz="2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48570" y="904452"/>
            <a:ext cx="730631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575050" y="0"/>
            <a:ext cx="5568950" cy="476726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add Image or Map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38741"/>
            <a:ext cx="2926068" cy="3155881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</a:lstStyle>
          <a:p>
            <a:pPr lvl="0"/>
            <a:r>
              <a:rPr lang="en-US" dirty="0"/>
              <a:t>Bullets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692" y="481687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C7628-C826-734A-9399-C59A657BA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764970"/>
            <a:ext cx="9144000" cy="229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55466" y="4819518"/>
            <a:ext cx="9284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nyc.gov/dot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692" y="481687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C7628-C826-734A-9399-C59A657BA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2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29830"/>
          <a:stretch/>
        </p:blipFill>
        <p:spPr>
          <a:xfrm>
            <a:off x="0" y="0"/>
            <a:ext cx="9143999" cy="4328929"/>
          </a:xfrm>
        </p:spPr>
      </p:pic>
      <p:sp>
        <p:nvSpPr>
          <p:cNvPr id="6" name="Rectangle 5"/>
          <p:cNvSpPr/>
          <p:nvPr/>
        </p:nvSpPr>
        <p:spPr>
          <a:xfrm>
            <a:off x="-2" y="2627339"/>
            <a:ext cx="9144000" cy="1691734"/>
          </a:xfrm>
          <a:prstGeom prst="rect">
            <a:avLst/>
          </a:prstGeom>
          <a:solidFill>
            <a:schemeClr val="tx1">
              <a:lumMod val="85000"/>
              <a:lumOff val="15000"/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" y="2725986"/>
            <a:ext cx="9143999" cy="6517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Project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Tracking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with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dirty="0" smtClean="0"/>
              <a:t>Hierarchical </a:t>
            </a:r>
            <a:r>
              <a:rPr lang="en-US" dirty="0"/>
              <a:t>Database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TRB </a:t>
            </a:r>
            <a:r>
              <a:rPr lang="en-US" dirty="0"/>
              <a:t>Transportation Planning </a:t>
            </a:r>
            <a:r>
              <a:rPr lang="en-US"/>
              <a:t>Applications </a:t>
            </a:r>
            <a:r>
              <a:rPr lang="en-US" smtClean="0"/>
              <a:t>Conference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June 2019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15134" y="3473206"/>
            <a:ext cx="271373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7628-C826-734A-9399-C59A657BA6E2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826" y="4618956"/>
            <a:ext cx="37067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Seth Hostetter</a:t>
            </a:r>
          </a:p>
          <a:p>
            <a:r>
              <a:rPr lang="en-US" sz="900" i="1" dirty="0"/>
              <a:t>Director Safety Analytics &amp; Mapping</a:t>
            </a:r>
          </a:p>
          <a:p>
            <a:r>
              <a:rPr lang="en-US" sz="900" i="1" dirty="0"/>
              <a:t>Office of Research, Implementation &amp; Safety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481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3"/>
    </mc:Choice>
    <mc:Fallback xmlns="">
      <p:transition spd="slow" advTm="97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2637195"/>
            <a:ext cx="9144000" cy="2130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84C7628-C826-734A-9399-C59A657BA6E2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 Placeholder 10"/>
          <p:cNvSpPr txBox="1">
            <a:spLocks/>
          </p:cNvSpPr>
          <p:nvPr/>
        </p:nvSpPr>
        <p:spPr>
          <a:xfrm>
            <a:off x="457200" y="948925"/>
            <a:ext cx="3590925" cy="267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3231"/>
            <a:ext cx="2606149" cy="5498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smtClean="0"/>
              <a:t>you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8570" y="904452"/>
            <a:ext cx="730631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682" y="2972869"/>
            <a:ext cx="1157599" cy="69480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831946" y="3920206"/>
            <a:ext cx="872473" cy="635168"/>
            <a:chOff x="1981053" y="3587915"/>
            <a:chExt cx="872473" cy="6351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103" y="3587915"/>
              <a:ext cx="325120" cy="32512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981053" y="3946084"/>
              <a:ext cx="8724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NYCDOT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29006" y="3877045"/>
            <a:ext cx="872473" cy="678329"/>
            <a:chOff x="2878113" y="3544754"/>
            <a:chExt cx="872473" cy="67832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24" y="3544754"/>
              <a:ext cx="471794" cy="47179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878113" y="3946084"/>
              <a:ext cx="8724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nyc_dot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01479" y="3946084"/>
            <a:ext cx="872473" cy="609290"/>
            <a:chOff x="3750586" y="3613793"/>
            <a:chExt cx="872473" cy="6092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262" y="3613793"/>
              <a:ext cx="325120" cy="32512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50586" y="3946084"/>
              <a:ext cx="8724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nyc_dot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35119" y="3857706"/>
            <a:ext cx="889726" cy="697668"/>
            <a:chOff x="4584226" y="3525415"/>
            <a:chExt cx="889726" cy="69766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226" y="3525415"/>
              <a:ext cx="872473" cy="54289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601479" y="3946084"/>
              <a:ext cx="8724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NYCDOT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7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"/>
    </mc:Choice>
    <mc:Fallback xmlns="">
      <p:transition spd="slow" advTm="110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5257"/>
            <a:ext cx="8455152" cy="678296"/>
          </a:xfrm>
        </p:spPr>
        <p:txBody>
          <a:bodyPr anchor="ctr">
            <a:normAutofit/>
          </a:bodyPr>
          <a:lstStyle/>
          <a:p>
            <a:pPr marL="0" lvl="0" indent="0"/>
            <a:r>
              <a:rPr lang="en-US" sz="2400" dirty="0"/>
              <a:t>Street Improvement </a:t>
            </a:r>
            <a:r>
              <a:rPr lang="en-US" sz="2400" dirty="0" smtClean="0"/>
              <a:t>Projects </a:t>
            </a:r>
            <a:r>
              <a:rPr lang="en-US" sz="2400" dirty="0"/>
              <a:t>(SIP)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438741"/>
            <a:ext cx="3117852" cy="3378132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Focus </a:t>
            </a:r>
            <a:r>
              <a:rPr lang="en-US" sz="3300" dirty="0"/>
              <a:t>on </a:t>
            </a:r>
            <a:r>
              <a:rPr lang="en-US" sz="3300" dirty="0" smtClean="0"/>
              <a:t>safety</a:t>
            </a:r>
            <a:r>
              <a:rPr lang="en-US" sz="3300" dirty="0"/>
              <a:t>, </a:t>
            </a:r>
            <a:r>
              <a:rPr lang="en-US" sz="3300" dirty="0" smtClean="0"/>
              <a:t>accessibility</a:t>
            </a:r>
            <a:r>
              <a:rPr lang="en-US" sz="3300" dirty="0"/>
              <a:t>, and mobility for all </a:t>
            </a:r>
            <a:r>
              <a:rPr lang="en-US" sz="3300" dirty="0" smtClean="0"/>
              <a:t>users </a:t>
            </a:r>
          </a:p>
          <a:p>
            <a:endParaRPr lang="en-US" sz="3300" dirty="0" smtClean="0"/>
          </a:p>
          <a:p>
            <a:r>
              <a:rPr lang="en-US" sz="3300" dirty="0" smtClean="0"/>
              <a:t>Utilize </a:t>
            </a:r>
            <a:r>
              <a:rPr lang="en-US" sz="3300" dirty="0" smtClean="0"/>
              <a:t>inexpensive </a:t>
            </a:r>
            <a:r>
              <a:rPr lang="en-US" sz="3300" dirty="0"/>
              <a:t>materials and in-house resources</a:t>
            </a:r>
          </a:p>
          <a:p>
            <a:pPr marL="0" indent="0">
              <a:buNone/>
            </a:pPr>
            <a:endParaRPr lang="en-US" sz="3300" dirty="0" smtClean="0"/>
          </a:p>
          <a:p>
            <a:r>
              <a:rPr lang="en-US" sz="3300" dirty="0" smtClean="0"/>
              <a:t>Diverse </a:t>
            </a:r>
            <a:r>
              <a:rPr lang="en-US" sz="3300" dirty="0" smtClean="0"/>
              <a:t>set of </a:t>
            </a:r>
            <a:r>
              <a:rPr lang="en-US" sz="3300" dirty="0" smtClean="0"/>
              <a:t>projects</a:t>
            </a:r>
          </a:p>
          <a:p>
            <a:endParaRPr lang="en-US" sz="3300" dirty="0"/>
          </a:p>
          <a:p>
            <a:r>
              <a:rPr lang="en-US" sz="3300" dirty="0" smtClean="0"/>
              <a:t>+/- </a:t>
            </a:r>
            <a:r>
              <a:rPr lang="en-US" sz="3300" dirty="0"/>
              <a:t>100 projects a </a:t>
            </a:r>
            <a:r>
              <a:rPr lang="en-US" sz="3300" dirty="0" smtClean="0"/>
              <a:t>year</a:t>
            </a:r>
            <a:endParaRPr lang="en-US" sz="3300" dirty="0"/>
          </a:p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4C7628-C826-734A-9399-C59A657BA6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CF728C-A0B9-4FAF-A125-BF88D4C31E52}"/>
              </a:ext>
            </a:extLst>
          </p:cNvPr>
          <p:cNvSpPr txBox="1"/>
          <p:nvPr/>
        </p:nvSpPr>
        <p:spPr>
          <a:xfrm flipH="1">
            <a:off x="4870377" y="12021"/>
            <a:ext cx="11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Before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>
          <a:xfrm>
            <a:off x="3814762" y="2904691"/>
            <a:ext cx="2574097" cy="17135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r="-1"/>
          <a:stretch/>
        </p:blipFill>
        <p:spPr>
          <a:xfrm>
            <a:off x="6574446" y="2933133"/>
            <a:ext cx="2569551" cy="16867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"/>
          <a:stretch/>
        </p:blipFill>
        <p:spPr>
          <a:xfrm>
            <a:off x="3826474" y="802243"/>
            <a:ext cx="2569554" cy="168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6"/>
          <a:stretch/>
        </p:blipFill>
        <p:spPr>
          <a:xfrm>
            <a:off x="6574446" y="803876"/>
            <a:ext cx="2569553" cy="1686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45266" y="803876"/>
            <a:ext cx="272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Before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8523" y="803876"/>
            <a:ext cx="276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After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7166" y="2914215"/>
            <a:ext cx="272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Before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7823" y="2933133"/>
            <a:ext cx="276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After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21"/>
    </mc:Choice>
    <mc:Fallback xmlns="">
      <p:transition spd="slow" advTm="590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6B301E6-0625-461B-A356-045F1ED11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3231"/>
            <a:ext cx="4370832" cy="549853"/>
          </a:xfrm>
        </p:spPr>
        <p:txBody>
          <a:bodyPr>
            <a:noAutofit/>
          </a:bodyPr>
          <a:lstStyle/>
          <a:p>
            <a:r>
              <a:rPr lang="en-US" sz="2400" dirty="0"/>
              <a:t>Sip Project tracking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38741"/>
            <a:ext cx="4109724" cy="3155881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SIP Tracking challenges 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Scattered </a:t>
            </a:r>
            <a:r>
              <a:rPr lang="en-US" sz="2600" dirty="0"/>
              <a:t>details </a:t>
            </a:r>
            <a:endParaRPr lang="en-US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Non-standardized </a:t>
            </a:r>
            <a:r>
              <a:rPr lang="en-US" sz="2600" dirty="0"/>
              <a:t>tracking metrics </a:t>
            </a:r>
            <a:endParaRPr lang="en-US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Reliance </a:t>
            </a:r>
            <a:r>
              <a:rPr lang="en-US" sz="2600" dirty="0"/>
              <a:t>on institutional </a:t>
            </a:r>
            <a:r>
              <a:rPr lang="en-US" sz="2600" dirty="0" smtClean="0"/>
              <a:t>memory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Limited </a:t>
            </a:r>
            <a:r>
              <a:rPr lang="en-US" sz="2600" dirty="0"/>
              <a:t>treatment </a:t>
            </a:r>
            <a:r>
              <a:rPr lang="en-US" sz="2600" dirty="0" smtClean="0"/>
              <a:t>data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r>
              <a:rPr lang="en-US" sz="3200" dirty="0"/>
              <a:t>Analysis and reporting </a:t>
            </a:r>
            <a:r>
              <a:rPr lang="en-US" sz="3200" dirty="0" smtClean="0"/>
              <a:t>challenges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Data </a:t>
            </a:r>
            <a:r>
              <a:rPr lang="en-US" sz="2600" dirty="0"/>
              <a:t>availability  </a:t>
            </a:r>
            <a:endParaRPr lang="en-US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Data </a:t>
            </a:r>
            <a:r>
              <a:rPr lang="en-US" sz="2600" dirty="0"/>
              <a:t>compatibility </a:t>
            </a:r>
            <a:endParaRPr lang="en-US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Data </a:t>
            </a:r>
            <a:r>
              <a:rPr lang="en-US" sz="2600" dirty="0" smtClean="0"/>
              <a:t>reliability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4C7628-C826-734A-9399-C59A657BA6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924" y="-4"/>
            <a:ext cx="3719284" cy="4761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902730"/>
            <a:ext cx="5097748" cy="10559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8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21"/>
    </mc:Choice>
    <mc:Fallback xmlns="">
      <p:transition spd="slow" advTm="5902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1" y="948925"/>
            <a:ext cx="4858870" cy="267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7449"/>
            <a:ext cx="3117850" cy="678296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Data </a:t>
            </a:r>
            <a:r>
              <a:rPr lang="en-US" sz="2400" dirty="0"/>
              <a:t>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37612"/>
            <a:ext cx="4065639" cy="3155881"/>
          </a:xfrm>
        </p:spPr>
        <p:txBody>
          <a:bodyPr>
            <a:normAutofit/>
          </a:bodyPr>
          <a:lstStyle/>
          <a:p>
            <a:pPr marL="173736" indent="-173736" defTabSz="347472">
              <a:spcBef>
                <a:spcPts val="500"/>
              </a:spcBef>
              <a:buSzPct val="100000"/>
              <a:defRPr sz="2128"/>
            </a:pPr>
            <a:r>
              <a:rPr lang="en-US" dirty="0" smtClean="0"/>
              <a:t>Diversity of treatment complexity </a:t>
            </a:r>
          </a:p>
          <a:p>
            <a:pPr marL="173736" indent="-173736" defTabSz="347472">
              <a:spcBef>
                <a:spcPts val="500"/>
              </a:spcBef>
              <a:buSzPct val="100000"/>
              <a:defRPr sz="2128"/>
            </a:pPr>
            <a:endParaRPr lang="en-US" dirty="0" smtClean="0"/>
          </a:p>
          <a:p>
            <a:pPr marL="173736" indent="-173736" defTabSz="347472">
              <a:spcBef>
                <a:spcPts val="500"/>
              </a:spcBef>
              <a:buSzPct val="100000"/>
              <a:defRPr sz="2128"/>
            </a:pPr>
            <a:r>
              <a:rPr lang="en-US" dirty="0" smtClean="0"/>
              <a:t>Flexibility for changing treatment designs </a:t>
            </a:r>
          </a:p>
          <a:p>
            <a:pPr marL="0" indent="0" defTabSz="347472">
              <a:spcBef>
                <a:spcPts val="500"/>
              </a:spcBef>
              <a:buSzPct val="100000"/>
              <a:buNone/>
              <a:defRPr sz="2128"/>
            </a:pPr>
            <a:endParaRPr lang="en-US" dirty="0"/>
          </a:p>
          <a:p>
            <a:pPr marL="173736" indent="-173736" defTabSz="347472">
              <a:spcBef>
                <a:spcPts val="500"/>
              </a:spcBef>
              <a:buSzPct val="100000"/>
              <a:defRPr sz="2128"/>
            </a:pPr>
            <a:r>
              <a:rPr lang="en-US" dirty="0" smtClean="0"/>
              <a:t>Requires </a:t>
            </a:r>
            <a:r>
              <a:rPr lang="en-US" dirty="0"/>
              <a:t>planning treatment relationships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4C7628-C826-734A-9399-C59A657BA6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29" y="1437612"/>
            <a:ext cx="4507266" cy="2431978"/>
          </a:xfrm>
        </p:spPr>
      </p:pic>
    </p:spTree>
    <p:extLst>
      <p:ext uri="{BB962C8B-B14F-4D97-AF65-F5344CB8AC3E}">
        <p14:creationId xmlns:p14="http://schemas.microsoft.com/office/powerpoint/2010/main" val="34777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75"/>
    </mc:Choice>
    <mc:Fallback xmlns="">
      <p:transition spd="slow" advTm="488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438741"/>
            <a:ext cx="3370082" cy="3378132"/>
          </a:xfrm>
        </p:spPr>
        <p:txBody>
          <a:bodyPr>
            <a:normAutofit/>
          </a:bodyPr>
          <a:lstStyle/>
          <a:p>
            <a:pPr marL="173736" indent="-173736" defTabSz="347472">
              <a:spcBef>
                <a:spcPts val="500"/>
              </a:spcBef>
              <a:buSzPct val="100000"/>
              <a:defRPr sz="2128"/>
            </a:pPr>
            <a:r>
              <a:rPr lang="en-US" dirty="0"/>
              <a:t>Organize treatment details into hierarchy </a:t>
            </a:r>
          </a:p>
          <a:p>
            <a:pPr marL="173736" indent="-173736" defTabSz="347472">
              <a:spcBef>
                <a:spcPts val="500"/>
              </a:spcBef>
              <a:buSzPct val="100000"/>
              <a:defRPr sz="2128"/>
            </a:pPr>
            <a:endParaRPr lang="en-US" dirty="0"/>
          </a:p>
          <a:p>
            <a:pPr marL="173736" indent="-173736" defTabSz="347472">
              <a:spcBef>
                <a:spcPts val="500"/>
              </a:spcBef>
              <a:buSzPct val="100000"/>
              <a:defRPr sz="2128"/>
            </a:pPr>
            <a:r>
              <a:rPr lang="en-US" dirty="0"/>
              <a:t>All possible paths need to be accounted for</a:t>
            </a:r>
          </a:p>
          <a:p>
            <a:pPr marL="173736" indent="-173736" defTabSz="347472">
              <a:spcBef>
                <a:spcPts val="500"/>
              </a:spcBef>
              <a:buSzPct val="100000"/>
              <a:defRPr sz="2128"/>
            </a:pPr>
            <a:endParaRPr lang="en-US" dirty="0"/>
          </a:p>
          <a:p>
            <a:pPr marL="173736" indent="-173736" defTabSz="347472">
              <a:spcBef>
                <a:spcPts val="500"/>
              </a:spcBef>
              <a:buSzPct val="100000"/>
              <a:defRPr sz="2128"/>
            </a:pPr>
            <a:r>
              <a:rPr lang="en-US" dirty="0"/>
              <a:t>Treatments can have varying levels of detail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4C7628-C826-734A-9399-C59A657BA6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9"/>
          <a:stretch/>
        </p:blipFill>
        <p:spPr>
          <a:xfrm>
            <a:off x="3735387" y="440531"/>
            <a:ext cx="5248275" cy="3049921"/>
          </a:xfrm>
        </p:spPr>
      </p:pic>
      <p:sp>
        <p:nvSpPr>
          <p:cNvPr id="6" name="Rectangle 5"/>
          <p:cNvSpPr/>
          <p:nvPr/>
        </p:nvSpPr>
        <p:spPr>
          <a:xfrm>
            <a:off x="3854450" y="3402346"/>
            <a:ext cx="4962526" cy="88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5257"/>
            <a:ext cx="5382768" cy="678296"/>
          </a:xfrm>
        </p:spPr>
        <p:txBody>
          <a:bodyPr anchor="ctr">
            <a:noAutofit/>
          </a:bodyPr>
          <a:lstStyle/>
          <a:p>
            <a:r>
              <a:rPr lang="en-US" sz="2400" dirty="0"/>
              <a:t>Treatment preparation</a:t>
            </a:r>
          </a:p>
        </p:txBody>
      </p:sp>
    </p:spTree>
    <p:extLst>
      <p:ext uri="{BB962C8B-B14F-4D97-AF65-F5344CB8AC3E}">
        <p14:creationId xmlns:p14="http://schemas.microsoft.com/office/powerpoint/2010/main" val="28551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21"/>
    </mc:Choice>
    <mc:Fallback xmlns="">
      <p:transition spd="slow" advTm="6742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/>
            <a:r>
              <a:rPr lang="en-US" sz="2400" dirty="0" smtClean="0"/>
              <a:t>Data </a:t>
            </a:r>
            <a:r>
              <a:rPr lang="en-US" sz="2400" dirty="0"/>
              <a:t>entry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438741"/>
            <a:ext cx="4779819" cy="3155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Treatment attributes:</a:t>
            </a:r>
            <a:endParaRPr lang="en-US" b="1" dirty="0"/>
          </a:p>
          <a:p>
            <a:r>
              <a:rPr lang="en-US" dirty="0" smtClean="0"/>
              <a:t>Selected from decision trees </a:t>
            </a:r>
          </a:p>
          <a:p>
            <a:endParaRPr lang="en-US" dirty="0" smtClean="0"/>
          </a:p>
          <a:p>
            <a:r>
              <a:rPr lang="en-US" dirty="0" smtClean="0"/>
              <a:t>Simple </a:t>
            </a:r>
            <a:r>
              <a:rPr lang="en-US" dirty="0"/>
              <a:t>choices at each stage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b="1" dirty="0" smtClean="0"/>
              <a:t>Treatment geometry:</a:t>
            </a:r>
          </a:p>
          <a:p>
            <a:pPr lvl="0"/>
            <a:r>
              <a:rPr lang="en-US" dirty="0" smtClean="0"/>
              <a:t>Select </a:t>
            </a:r>
            <a:r>
              <a:rPr lang="en-US" dirty="0"/>
              <a:t>applicable road </a:t>
            </a:r>
            <a:r>
              <a:rPr lang="en-US" dirty="0" smtClean="0"/>
              <a:t>segments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Standardized mapping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4C7628-C826-734A-9399-C59A657BA6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7547" b="23083"/>
          <a:stretch/>
        </p:blipFill>
        <p:spPr>
          <a:xfrm>
            <a:off x="4471644" y="2401824"/>
            <a:ext cx="4612611" cy="2297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1"/>
          <a:stretch/>
        </p:blipFill>
        <p:spPr>
          <a:xfrm>
            <a:off x="4472957" y="218409"/>
            <a:ext cx="4611298" cy="2000535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34432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36"/>
    </mc:Choice>
    <mc:Fallback xmlns="">
      <p:transition spd="slow" advTm="5883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85FA0BD-9917-41F4-A1BB-B92FDF7D2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8CB57CA-DEB7-4F05-AC2B-D96F0972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Database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42FCE39-322E-4E11-857D-8FCF54AD9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8741"/>
            <a:ext cx="4041648" cy="3155881"/>
          </a:xfrm>
        </p:spPr>
        <p:txBody>
          <a:bodyPr>
            <a:normAutofit/>
          </a:bodyPr>
          <a:lstStyle/>
          <a:p>
            <a:r>
              <a:rPr lang="en-US" dirty="0"/>
              <a:t>Treatment table with every option and detail </a:t>
            </a:r>
          </a:p>
          <a:p>
            <a:endParaRPr lang="en-US" dirty="0"/>
          </a:p>
          <a:p>
            <a:r>
              <a:rPr lang="en-US" dirty="0"/>
              <a:t>Treatment relationship table </a:t>
            </a:r>
          </a:p>
          <a:p>
            <a:endParaRPr lang="en-US" dirty="0"/>
          </a:p>
          <a:p>
            <a:r>
              <a:rPr lang="en-US" dirty="0" smtClean="0"/>
              <a:t>Treatment </a:t>
            </a:r>
            <a:r>
              <a:rPr lang="en-US" dirty="0"/>
              <a:t>details </a:t>
            </a:r>
            <a:r>
              <a:rPr lang="en-US" dirty="0" smtClean="0"/>
              <a:t>stored </a:t>
            </a:r>
            <a:r>
              <a:rPr lang="en-US" dirty="0"/>
              <a:t>in a single record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46364C-3DAE-4E4E-BB04-C2BA3B451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4C7628-C826-734A-9399-C59A657BA6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797" y="3757598"/>
            <a:ext cx="5129368" cy="975524"/>
          </a:xfrm>
        </p:spPr>
      </p:pic>
      <p:grpSp>
        <p:nvGrpSpPr>
          <p:cNvPr id="12" name="Group 11"/>
          <p:cNvGrpSpPr/>
          <p:nvPr/>
        </p:nvGrpSpPr>
        <p:grpSpPr>
          <a:xfrm>
            <a:off x="5047488" y="231648"/>
            <a:ext cx="2717599" cy="1571498"/>
            <a:chOff x="4979397" y="525909"/>
            <a:chExt cx="2524126" cy="13996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397" y="744505"/>
              <a:ext cx="2524125" cy="118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79397" y="525909"/>
              <a:ext cx="25241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Treatment Details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9607" y="1802522"/>
            <a:ext cx="2881679" cy="1602489"/>
            <a:chOff x="4979396" y="2059893"/>
            <a:chExt cx="2676525" cy="1427299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396" y="2277517"/>
              <a:ext cx="267652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979396" y="2059893"/>
              <a:ext cx="25241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Treatment Relationships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37564" y="3497178"/>
            <a:ext cx="465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Project Treatments</a:t>
            </a:r>
          </a:p>
        </p:txBody>
      </p:sp>
    </p:spTree>
    <p:extLst>
      <p:ext uri="{BB962C8B-B14F-4D97-AF65-F5344CB8AC3E}">
        <p14:creationId xmlns:p14="http://schemas.microsoft.com/office/powerpoint/2010/main" val="34800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6"/>
    </mc:Choice>
    <mc:Fallback xmlns="">
      <p:transition spd="slow" advTm="76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dirty="0" smtClean="0"/>
              <a:t>Search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details</a:t>
            </a:r>
          </a:p>
          <a:p>
            <a:endParaRPr lang="en-US" dirty="0" smtClean="0"/>
          </a:p>
          <a:p>
            <a:r>
              <a:rPr lang="en-US" dirty="0" smtClean="0"/>
              <a:t>Geography </a:t>
            </a:r>
            <a:r>
              <a:rPr lang="en-US" dirty="0"/>
              <a:t>details </a:t>
            </a:r>
          </a:p>
          <a:p>
            <a:endParaRPr lang="en-US" dirty="0"/>
          </a:p>
          <a:p>
            <a:r>
              <a:rPr lang="en-US" dirty="0"/>
              <a:t>Treatment details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4C7628-C826-734A-9399-C59A657BA6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1456" r="1940" b="3621"/>
          <a:stretch/>
        </p:blipFill>
        <p:spPr>
          <a:xfrm>
            <a:off x="3825849" y="546101"/>
            <a:ext cx="5026051" cy="4048522"/>
          </a:xfrm>
        </p:spPr>
      </p:pic>
    </p:spTree>
    <p:extLst>
      <p:ext uri="{BB962C8B-B14F-4D97-AF65-F5344CB8AC3E}">
        <p14:creationId xmlns:p14="http://schemas.microsoft.com/office/powerpoint/2010/main" val="16692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72"/>
    </mc:Choice>
    <mc:Fallback xmlns="">
      <p:transition spd="slow" advTm="5077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dirty="0" smtClean="0"/>
              <a:t>Dashboard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progress</a:t>
            </a:r>
          </a:p>
          <a:p>
            <a:endParaRPr lang="en-US" dirty="0"/>
          </a:p>
          <a:p>
            <a:r>
              <a:rPr lang="en-US" dirty="0"/>
              <a:t>Program planning</a:t>
            </a:r>
          </a:p>
          <a:p>
            <a:endParaRPr lang="en-US" dirty="0"/>
          </a:p>
          <a:p>
            <a:r>
              <a:rPr lang="en-US" dirty="0"/>
              <a:t>Systematic 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4C7628-C826-734A-9399-C59A657BA6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/>
          <a:stretch/>
        </p:blipFill>
        <p:spPr>
          <a:xfrm>
            <a:off x="3525080" y="670883"/>
            <a:ext cx="5598546" cy="4061137"/>
          </a:xfrm>
        </p:spPr>
      </p:pic>
    </p:spTree>
    <p:extLst>
      <p:ext uri="{BB962C8B-B14F-4D97-AF65-F5344CB8AC3E}">
        <p14:creationId xmlns:p14="http://schemas.microsoft.com/office/powerpoint/2010/main" val="976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8"/>
    </mc:Choice>
    <mc:Fallback xmlns="">
      <p:transition spd="slow" advTm="2238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sion Zero">
      <a:dk1>
        <a:sysClr val="windowText" lastClr="000000"/>
      </a:dk1>
      <a:lt1>
        <a:sysClr val="window" lastClr="FFFFFF"/>
      </a:lt1>
      <a:dk2>
        <a:srgbClr val="173061"/>
      </a:dk2>
      <a:lt2>
        <a:srgbClr val="EEECE1"/>
      </a:lt2>
      <a:accent1>
        <a:srgbClr val="004A8D"/>
      </a:accent1>
      <a:accent2>
        <a:srgbClr val="0083C0"/>
      </a:accent2>
      <a:accent3>
        <a:srgbClr val="147A2F"/>
      </a:accent3>
      <a:accent4>
        <a:srgbClr val="5FAD34"/>
      </a:accent4>
      <a:accent5>
        <a:srgbClr val="FFE113"/>
      </a:accent5>
      <a:accent6>
        <a:srgbClr val="E37424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D0B9B13D7124B8B7ACF9BF8BC6CAB" ma:contentTypeVersion="3" ma:contentTypeDescription="Create a new document." ma:contentTypeScope="" ma:versionID="5a412acb2be0f3c78a911502b9acf9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81f99126b07a3fbc008e2e664536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/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1AE825-9372-4484-A274-84A1CC8B0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D428585-5908-4116-B96A-C54636AC5D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541EDA-036A-4C40-BB35-05ED8B67A4A8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43859</TotalTime>
  <Words>214</Words>
  <Application>Microsoft Office PowerPoint</Application>
  <PresentationFormat>On-screen Show (16:9)</PresentationFormat>
  <Paragraphs>98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Project Tracking with a  Hierarchical Database Model</vt:lpstr>
      <vt:lpstr>Street Improvement Projects (SIP)</vt:lpstr>
      <vt:lpstr>Sip Project tracking</vt:lpstr>
      <vt:lpstr>Data model</vt:lpstr>
      <vt:lpstr>Treatment preparation</vt:lpstr>
      <vt:lpstr>Data entry</vt:lpstr>
      <vt:lpstr>Database</vt:lpstr>
      <vt:lpstr>Search</vt:lpstr>
      <vt:lpstr>Dashboard</vt:lpstr>
      <vt:lpstr>PowerPoint Presentation</vt:lpstr>
    </vt:vector>
  </TitlesOfParts>
  <Company>Carly Clark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Clark</dc:creator>
  <cp:lastModifiedBy>Hostetter, Seth</cp:lastModifiedBy>
  <cp:revision>464</cp:revision>
  <cp:lastPrinted>2018-09-20T18:55:28Z</cp:lastPrinted>
  <dcterms:created xsi:type="dcterms:W3CDTF">2015-11-09T21:41:32Z</dcterms:created>
  <dcterms:modified xsi:type="dcterms:W3CDTF">2019-06-01T01:06:48Z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0x010100D41D0B9B13D7124B8B7ACF9BF8BC6CAB</vt:lpwstr>
  </property>
</Properties>
</file>